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6" r:id="rId4"/>
    <p:sldId id="348" r:id="rId5"/>
    <p:sldId id="312" r:id="rId6"/>
    <p:sldId id="333" r:id="rId7"/>
    <p:sldId id="350" r:id="rId8"/>
    <p:sldId id="344" r:id="rId9"/>
    <p:sldId id="342" r:id="rId10"/>
    <p:sldId id="343" r:id="rId11"/>
    <p:sldId id="345" r:id="rId12"/>
    <p:sldId id="330" r:id="rId13"/>
    <p:sldId id="334" r:id="rId14"/>
    <p:sldId id="335" r:id="rId15"/>
    <p:sldId id="346" r:id="rId16"/>
    <p:sldId id="337" r:id="rId17"/>
    <p:sldId id="338" r:id="rId18"/>
    <p:sldId id="339" r:id="rId19"/>
    <p:sldId id="340" r:id="rId20"/>
    <p:sldId id="347" r:id="rId21"/>
    <p:sldId id="341" r:id="rId22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1954-F238-44F4-8DB0-7DC20DEE5D2D}" type="datetimeFigureOut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DB4C-2F6C-4723-8571-943FC0774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0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42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42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A6F495-4F92-4813-BDB8-B172C07A986A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BEC3-CC55-4550-A5F2-84A30F06ABDA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D3D7-3B23-441E-BC55-868967A83CBC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725-0E60-4D48-8BAB-A39B8DCDB222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FEA272-2523-4C71-858F-51E9A7B4B33E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1147-0E79-41BD-943C-80A445A3E565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14C7-1160-44AC-8A9E-6FF6486D2FFC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547ED-C18B-43E7-AA75-F0CDE48EA8FC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6648-2E80-428B-A315-F24B9CD3A21E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AEF67-F373-4695-9048-73CB124F4B58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354BA0-D6AD-4AB2-89AC-5AA5640DCF23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F078CB7-1FD2-4C2A-87BF-FFE2B173BA4E}" type="datetime1">
              <a:rPr lang="zh-TW" altLang="en-US" smtClean="0"/>
              <a:t>2014/5/28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3743325" y="3645024"/>
            <a:ext cx="5121275" cy="24478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Date: 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2014/05/27</a:t>
            </a:r>
          </a:p>
          <a:p>
            <a:pPr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Author: </a:t>
            </a:r>
            <a:r>
              <a:rPr lang="en-US" altLang="zh-TW" sz="2000" dirty="0" err="1"/>
              <a:t>Xiangnan</a:t>
            </a:r>
            <a:r>
              <a:rPr lang="en-US" altLang="zh-TW" sz="2000" dirty="0"/>
              <a:t> Kong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altLang="zh-TW" sz="2000" dirty="0" err="1"/>
              <a:t>Bokai</a:t>
            </a:r>
            <a:r>
              <a:rPr lang="en-US" altLang="zh-TW" sz="2000" dirty="0"/>
              <a:t> Cao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>
              <a:defRPr/>
            </a:pP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r>
              <a:rPr lang="en-US" altLang="zh-TW" sz="2000" dirty="0"/>
              <a:t>Philip S. </a:t>
            </a:r>
            <a:r>
              <a:rPr lang="en-US" altLang="zh-TW" sz="2000" dirty="0" smtClean="0"/>
              <a:t>Yu</a:t>
            </a:r>
          </a:p>
          <a:p>
            <a:pPr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Source: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KDD’13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Advisor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 </a:t>
            </a:r>
            <a:r>
              <a:rPr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-ling </a:t>
            </a:r>
            <a:r>
              <a:rPr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Koh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Speaker: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Sheng-</a:t>
            </a:r>
            <a:r>
              <a:rPr lang="en-US" altLang="zh-TW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Chih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Chu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563888" y="692696"/>
            <a:ext cx="543609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lang="en-US" altLang="zh-TW" sz="3000" b="1" dirty="0"/>
              <a:t>Multi-Label Classification by Mining Label and </a:t>
            </a:r>
            <a:r>
              <a:rPr lang="en-US" altLang="zh-TW" sz="3000" b="1" dirty="0" smtClean="0"/>
              <a:t>Instance </a:t>
            </a:r>
          </a:p>
          <a:p>
            <a:r>
              <a:rPr lang="en-US" altLang="zh-TW" sz="3000" b="1" dirty="0" smtClean="0"/>
              <a:t>Correlations </a:t>
            </a:r>
            <a:r>
              <a:rPr lang="en-US" altLang="zh-TW" sz="3000" b="1" dirty="0"/>
              <a:t>from Heterogeneous Information Networks</a:t>
            </a:r>
            <a:endParaRPr kumimoji="0" lang="zh-TW" alt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Meta-path-base </a:t>
            </a:r>
            <a:r>
              <a:rPr lang="en-US" altLang="zh-TW" b="1" dirty="0" smtClean="0"/>
              <a:t>Correlation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Meta-path-base Label Correlation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Meta-path-base </a:t>
            </a:r>
            <a:r>
              <a:rPr lang="en-US" altLang="zh-TW" dirty="0" smtClean="0"/>
              <a:t>Instance Correlation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3341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5" y="4005064"/>
            <a:ext cx="64865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92820"/>
            <a:ext cx="2410222" cy="41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05264"/>
            <a:ext cx="4075204" cy="30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49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Meta-path-base Correlation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</a:rPr>
              <a:t>PIPL Algorithm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1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indent="-173736">
              <a:spcBef>
                <a:spcPts val="1800"/>
              </a:spcBef>
              <a:defRPr/>
            </a:pP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</a:rPr>
              <a:t>PIPL Algorithm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Meta-path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Constructure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78"/>
          <a:stretch/>
        </p:blipFill>
        <p:spPr bwMode="auto">
          <a:xfrm>
            <a:off x="539552" y="2348880"/>
            <a:ext cx="79140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971600" y="3861048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1450" lvl="1"/>
            <a:r>
              <a:rPr lang="en-US" altLang="zh-TW" sz="2800" dirty="0">
                <a:solidFill>
                  <a:schemeClr val="tx1"/>
                </a:solidFill>
              </a:rPr>
              <a:t>Training </a:t>
            </a:r>
            <a:r>
              <a:rPr lang="en-US" altLang="zh-TW" sz="2800" dirty="0" smtClean="0">
                <a:solidFill>
                  <a:schemeClr val="tx1"/>
                </a:solidFill>
              </a:rPr>
              <a:t>Initialization</a:t>
            </a:r>
          </a:p>
          <a:p>
            <a:pPr marL="171450" lvl="1"/>
            <a:endParaRPr lang="en-US" altLang="zh-TW" sz="2800" dirty="0">
              <a:solidFill>
                <a:schemeClr val="tx1"/>
              </a:solidFill>
            </a:endParaRPr>
          </a:p>
          <a:p>
            <a:pPr marL="171450" lvl="1"/>
            <a:endParaRPr lang="en-US" altLang="zh-TW" sz="2800" dirty="0" smtClean="0">
              <a:solidFill>
                <a:schemeClr val="tx1"/>
              </a:solidFill>
            </a:endParaRPr>
          </a:p>
          <a:p>
            <a:pPr marL="171450" lvl="1"/>
            <a:endParaRPr lang="en-US" altLang="zh-TW" sz="2800" dirty="0">
              <a:solidFill>
                <a:schemeClr val="tx1"/>
              </a:solidFill>
            </a:endParaRPr>
          </a:p>
          <a:p>
            <a:pPr marL="171450" lvl="1"/>
            <a:r>
              <a:rPr lang="en-US" altLang="zh-TW" dirty="0" smtClean="0">
                <a:solidFill>
                  <a:schemeClr val="tx1"/>
                </a:solidFill>
              </a:rPr>
              <a:t>Yi: each Instance has a 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label set.</a:t>
            </a:r>
          </a:p>
          <a:p>
            <a:pPr marL="171450" lvl="1"/>
            <a:r>
              <a:rPr lang="en-US" altLang="zh-TW" dirty="0" err="1" smtClean="0">
                <a:solidFill>
                  <a:schemeClr val="tx1"/>
                </a:solidFill>
              </a:rPr>
              <a:t>Pj</a:t>
            </a:r>
            <a:r>
              <a:rPr lang="en-US" altLang="zh-TW" dirty="0" smtClean="0">
                <a:solidFill>
                  <a:schemeClr val="tx1"/>
                </a:solidFill>
              </a:rPr>
              <a:t>(i):link i-</a:t>
            </a:r>
            <a:r>
              <a:rPr lang="en-US" altLang="zh-TW" dirty="0" err="1" smtClean="0">
                <a:solidFill>
                  <a:schemeClr val="tx1"/>
                </a:solidFill>
              </a:rPr>
              <a:t>th</a:t>
            </a:r>
            <a:r>
              <a:rPr lang="en-US" altLang="zh-TW" dirty="0" smtClean="0">
                <a:solidFill>
                  <a:schemeClr val="tx1"/>
                </a:solidFill>
              </a:rPr>
              <a:t> label through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meta-Path j</a:t>
            </a:r>
          </a:p>
          <a:p>
            <a:pPr marL="171450" lvl="1"/>
            <a:endParaRPr lang="en-US" altLang="zh-TW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997433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5471730" cy="272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860032" y="3933056"/>
            <a:ext cx="2232248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465595" y="4576750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971600" y="49411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Array(2-dimention)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15616" y="2564904"/>
            <a:ext cx="432048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495753" y="1417823"/>
            <a:ext cx="2849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/>
              <a:t>考慮本身之外</a:t>
            </a:r>
            <a:r>
              <a:rPr lang="en-US" altLang="zh-TW" sz="1100" dirty="0" smtClean="0"/>
              <a:t>xi,</a:t>
            </a:r>
            <a:r>
              <a:rPr lang="zh-TW" altLang="en-US" sz="1100" dirty="0" smtClean="0"/>
              <a:t>跟</a:t>
            </a:r>
            <a:r>
              <a:rPr lang="en-US" altLang="zh-TW" sz="1100" dirty="0" smtClean="0"/>
              <a:t>xi</a:t>
            </a:r>
            <a:r>
              <a:rPr lang="zh-TW" altLang="en-US" sz="1100" dirty="0" smtClean="0"/>
              <a:t>有關係之</a:t>
            </a:r>
            <a:r>
              <a:rPr lang="en-US" altLang="zh-TW" sz="1100" dirty="0" smtClean="0"/>
              <a:t>label,</a:t>
            </a:r>
            <a:r>
              <a:rPr lang="zh-TW" altLang="en-US" sz="1100" dirty="0" smtClean="0"/>
              <a:t>跟</a:t>
            </a:r>
            <a:r>
              <a:rPr lang="en-US" altLang="zh-TW" sz="1100" dirty="0" smtClean="0"/>
              <a:t>xi</a:t>
            </a:r>
            <a:r>
              <a:rPr lang="zh-TW" altLang="en-US" sz="1100" dirty="0" smtClean="0"/>
              <a:t>有關係之</a:t>
            </a:r>
            <a:r>
              <a:rPr lang="en-US" altLang="zh-TW" sz="1100" dirty="0" err="1" smtClean="0"/>
              <a:t>Instabces</a:t>
            </a:r>
            <a:endParaRPr lang="zh-TW" altLang="en-US" sz="1100" dirty="0"/>
          </a:p>
        </p:txBody>
      </p:sp>
      <p:cxnSp>
        <p:nvCxnSpPr>
          <p:cNvPr id="12" name="直線單箭頭接點 11"/>
          <p:cNvCxnSpPr>
            <a:endCxn id="9" idx="3"/>
          </p:cNvCxnSpPr>
          <p:nvPr/>
        </p:nvCxnSpPr>
        <p:spPr>
          <a:xfrm flipH="1">
            <a:off x="5436096" y="1916832"/>
            <a:ext cx="647634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2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Bootstrap &amp; Iterative Inference</a:t>
            </a:r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r>
              <a:rPr lang="el-GR" altLang="zh-TW" sz="2800" dirty="0" smtClean="0">
                <a:solidFill>
                  <a:schemeClr val="tx1"/>
                </a:solidFill>
              </a:rPr>
              <a:t>μ</a:t>
            </a:r>
            <a:r>
              <a:rPr lang="en-US" altLang="zh-TW" sz="2800" dirty="0" smtClean="0">
                <a:solidFill>
                  <a:schemeClr val="tx1"/>
                </a:solidFill>
              </a:rPr>
              <a:t>: unlabeled instances</a:t>
            </a:r>
          </a:p>
          <a:p>
            <a:endParaRPr lang="zh-TW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3" y="1844824"/>
            <a:ext cx="820891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915816" y="2060848"/>
            <a:ext cx="540060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12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Meta-path-base Correlation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PIPL Algorithm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5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</a:rPr>
              <a:t>Experiment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Heterogeneous Information networks:</a:t>
            </a:r>
          </a:p>
          <a:p>
            <a:pPr marL="0" indent="0">
              <a:buNone/>
            </a:pPr>
            <a:r>
              <a:rPr lang="en-US" altLang="zh-TW" dirty="0" smtClean="0"/>
              <a:t>   290K nodes , 720K edge(SLAP)</a:t>
            </a:r>
          </a:p>
          <a:p>
            <a:r>
              <a:rPr lang="en-US" altLang="zh-TW" dirty="0" smtClean="0"/>
              <a:t>Gene-Disease Association Prediction:</a:t>
            </a:r>
          </a:p>
          <a:p>
            <a:pPr marL="0" indent="0">
              <a:buNone/>
            </a:pPr>
            <a:r>
              <a:rPr lang="en-US" altLang="zh-TW" dirty="0" smtClean="0"/>
              <a:t>   1943 instances , 300 feature , 50 labels</a:t>
            </a:r>
          </a:p>
          <a:p>
            <a:r>
              <a:rPr lang="en-US" altLang="zh-TW" dirty="0"/>
              <a:t>Drug-Target Binding </a:t>
            </a:r>
            <a:r>
              <a:rPr lang="en-US" altLang="zh-TW" dirty="0" smtClean="0"/>
              <a:t>Prediction: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5651 instances,1500 feature, 50 labels</a:t>
            </a:r>
          </a:p>
          <a:p>
            <a:pPr marL="342900" indent="-342900"/>
            <a:r>
              <a:rPr lang="en-US" altLang="zh-TW" dirty="0"/>
              <a:t>5-fold cross validation</a:t>
            </a:r>
            <a:endParaRPr lang="zh-TW" altLang="en-US" dirty="0"/>
          </a:p>
          <a:p>
            <a:pPr marL="342900" indent="-342900"/>
            <a:endParaRPr lang="en-US" altLang="zh-TW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39"/>
            <a:ext cx="4037387" cy="275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84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Metrics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Micro-F1 </a:t>
            </a:r>
            <a:r>
              <a:rPr lang="zh-TW" altLang="en-US" dirty="0" smtClean="0"/>
              <a:t>↑</a:t>
            </a:r>
            <a:r>
              <a:rPr lang="en-US" altLang="zh-TW" dirty="0" smtClean="0"/>
              <a:t>,Better</a:t>
            </a:r>
          </a:p>
          <a:p>
            <a:r>
              <a:rPr lang="en-US" altLang="zh-TW" dirty="0" err="1" smtClean="0"/>
              <a:t>HammingLoss</a:t>
            </a:r>
            <a:r>
              <a:rPr lang="en-US" altLang="zh-TW" dirty="0" smtClean="0"/>
              <a:t> </a:t>
            </a:r>
            <a:r>
              <a:rPr lang="zh-TW" altLang="en-US" dirty="0" smtClean="0"/>
              <a:t>↓</a:t>
            </a:r>
            <a:r>
              <a:rPr lang="en-US" altLang="zh-TW" dirty="0" smtClean="0"/>
              <a:t>,Better</a:t>
            </a:r>
          </a:p>
          <a:p>
            <a:r>
              <a:rPr lang="en-US" altLang="zh-TW" dirty="0" err="1" smtClean="0"/>
              <a:t>SubsetLoss</a:t>
            </a:r>
            <a:r>
              <a:rPr lang="zh-TW" altLang="en-US" dirty="0" smtClean="0"/>
              <a:t>↓</a:t>
            </a:r>
            <a:r>
              <a:rPr lang="en-US" altLang="zh-TW" dirty="0" smtClean="0"/>
              <a:t>,Better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1" y="1506951"/>
            <a:ext cx="5724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197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" y="3284984"/>
            <a:ext cx="49720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62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44824"/>
            <a:ext cx="885825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588224" y="2420888"/>
            <a:ext cx="2232248" cy="301168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886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9352"/>
            <a:ext cx="749681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62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Meta-path-base </a:t>
            </a: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Correlation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PIPL Algorithm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9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Meta-path-base Correlation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PIPL Algorithm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4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TW" dirty="0" smtClean="0"/>
              <a:t>The Paper proposed </a:t>
            </a:r>
            <a:r>
              <a:rPr lang="en-US" altLang="zh-TW" dirty="0"/>
              <a:t>to use heterogeneous information networks </a:t>
            </a:r>
            <a:r>
              <a:rPr lang="en-US" altLang="zh-TW" dirty="0" smtClean="0"/>
              <a:t>to facilitate </a:t>
            </a:r>
            <a:r>
              <a:rPr lang="en-US" altLang="zh-TW" dirty="0"/>
              <a:t>the learning process of multi-label </a:t>
            </a:r>
            <a:r>
              <a:rPr lang="en-US" altLang="zh-TW" dirty="0" err="1"/>
              <a:t>classication</a:t>
            </a:r>
            <a:r>
              <a:rPr lang="en-US" altLang="zh-TW" dirty="0"/>
              <a:t> </a:t>
            </a:r>
            <a:r>
              <a:rPr lang="en-US" altLang="zh-TW" dirty="0" smtClean="0"/>
              <a:t>by mining </a:t>
            </a:r>
            <a:r>
              <a:rPr lang="en-US" altLang="zh-TW" dirty="0"/>
              <a:t>label correlations and instance correlations from </a:t>
            </a:r>
            <a:r>
              <a:rPr lang="en-US" altLang="zh-TW" dirty="0" smtClean="0"/>
              <a:t>the network.</a:t>
            </a:r>
          </a:p>
          <a:p>
            <a:r>
              <a:rPr lang="it-IT" altLang="zh-TW" dirty="0" smtClean="0"/>
              <a:t>And propose </a:t>
            </a:r>
            <a:r>
              <a:rPr lang="it-IT" altLang="zh-TW" dirty="0"/>
              <a:t>a novel solution to multi-label </a:t>
            </a:r>
            <a:r>
              <a:rPr lang="it-IT" altLang="zh-TW" dirty="0" smtClean="0"/>
              <a:t>classi</a:t>
            </a:r>
            <a:r>
              <a:rPr lang="en-US" altLang="zh-TW" dirty="0" err="1" smtClean="0"/>
              <a:t>cation</a:t>
            </a:r>
            <a:r>
              <a:rPr lang="en-US" altLang="zh-TW" dirty="0"/>
              <a:t>, called PIPL by exploiting complex linkage </a:t>
            </a:r>
            <a:r>
              <a:rPr lang="en-US" altLang="zh-TW" dirty="0" smtClean="0"/>
              <a:t>information in </a:t>
            </a:r>
            <a:r>
              <a:rPr lang="en-US" altLang="zh-TW" dirty="0"/>
              <a:t>heterogeneous information networks.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808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7" y="2067404"/>
            <a:ext cx="7921129" cy="479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marL="170752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zh-TW" sz="2600" dirty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395287" y="1523061"/>
            <a:ext cx="7417073" cy="4570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zh-TW" sz="3000" dirty="0" smtClean="0">
                <a:solidFill>
                  <a:schemeClr val="tx1"/>
                </a:solidFill>
              </a:rPr>
              <a:t>The label correlations are not given and can be to learn from moderate-sized data.</a:t>
            </a:r>
          </a:p>
          <a:p>
            <a:r>
              <a:rPr lang="en-US" altLang="zh-TW" sz="3200" dirty="0">
                <a:solidFill>
                  <a:schemeClr val="tx1"/>
                </a:solidFill>
              </a:rPr>
              <a:t>U</a:t>
            </a:r>
            <a:r>
              <a:rPr lang="en-US" altLang="zh-TW" sz="3200" dirty="0" smtClean="0">
                <a:solidFill>
                  <a:schemeClr val="tx1"/>
                </a:solidFill>
              </a:rPr>
              <a:t>se </a:t>
            </a:r>
            <a:r>
              <a:rPr lang="en-US" altLang="zh-TW" sz="3200" dirty="0">
                <a:solidFill>
                  <a:schemeClr val="tx1"/>
                </a:solidFill>
              </a:rPr>
              <a:t>heterogeneous information </a:t>
            </a:r>
            <a:r>
              <a:rPr lang="en-US" altLang="zh-TW" sz="3200" dirty="0" smtClean="0">
                <a:solidFill>
                  <a:schemeClr val="tx1"/>
                </a:solidFill>
              </a:rPr>
              <a:t>networks to </a:t>
            </a:r>
            <a:r>
              <a:rPr lang="en-US" altLang="zh-TW" sz="3200" dirty="0">
                <a:solidFill>
                  <a:schemeClr val="tx1"/>
                </a:solidFill>
              </a:rPr>
              <a:t>facilitate the multi-label </a:t>
            </a:r>
            <a:r>
              <a:rPr lang="en-US" altLang="zh-TW" sz="3200" dirty="0" err="1">
                <a:solidFill>
                  <a:schemeClr val="tx1"/>
                </a:solidFill>
              </a:rPr>
              <a:t>classication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</a:rPr>
              <a:t>process</a:t>
            </a:r>
            <a:r>
              <a:rPr lang="en-US" altLang="zh-TW" sz="3000" dirty="0" smtClean="0">
                <a:solidFill>
                  <a:schemeClr val="tx1"/>
                </a:solidFill>
              </a:rPr>
              <a:t>.</a:t>
            </a:r>
            <a:endParaRPr lang="en-US" altLang="zh-TW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Single-label </a:t>
            </a:r>
            <a:r>
              <a:rPr lang="en-US" altLang="zh-TW" dirty="0"/>
              <a:t>C</a:t>
            </a:r>
            <a:r>
              <a:rPr lang="en-US" altLang="zh-TW" dirty="0" smtClean="0"/>
              <a:t>lassification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err="1" smtClean="0"/>
              <a:t>Ex:</a:t>
            </a:r>
            <a:r>
              <a:rPr lang="en-US" altLang="zh-TW" dirty="0" err="1"/>
              <a:t>Single-label</a:t>
            </a:r>
            <a:r>
              <a:rPr lang="en-US" altLang="zh-TW" dirty="0"/>
              <a:t> Classification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 </a:t>
            </a:r>
            <a:r>
              <a:rPr lang="en-US" altLang="zh-TW" dirty="0" smtClean="0"/>
              <a:t>       d1             d2             d3</a:t>
            </a:r>
          </a:p>
          <a:p>
            <a:pPr marL="0" indent="0">
              <a:buNone/>
            </a:pPr>
            <a:r>
              <a:rPr lang="en-US" altLang="zh-TW" dirty="0"/>
              <a:t>Economy</a:t>
            </a:r>
            <a:r>
              <a:rPr lang="en-US" altLang="zh-TW" dirty="0" smtClean="0"/>
              <a:t>      1               0               0</a:t>
            </a:r>
          </a:p>
          <a:p>
            <a:pPr marL="0" indent="0">
              <a:buNone/>
            </a:pPr>
            <a:r>
              <a:rPr lang="en-US" altLang="zh-TW" dirty="0" smtClean="0"/>
              <a:t>Art                  0              1                0</a:t>
            </a:r>
          </a:p>
          <a:p>
            <a:pPr marL="0" indent="0">
              <a:buNone/>
            </a:pPr>
            <a:r>
              <a:rPr lang="en-US" altLang="zh-TW" dirty="0" smtClean="0"/>
              <a:t>Polity             0              0               1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Ex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Muti</a:t>
            </a:r>
            <a:r>
              <a:rPr lang="en-US" altLang="zh-TW" dirty="0" smtClean="0"/>
              <a:t>-Label Classification</a:t>
            </a:r>
          </a:p>
          <a:p>
            <a:pPr marL="0" indent="0">
              <a:buNone/>
            </a:pPr>
            <a:r>
              <a:rPr lang="en-US" altLang="zh-TW" dirty="0"/>
              <a:t>	        d1             d2             d3</a:t>
            </a:r>
          </a:p>
          <a:p>
            <a:pPr marL="0" indent="0">
              <a:buNone/>
            </a:pPr>
            <a:r>
              <a:rPr lang="en-US" altLang="zh-TW" dirty="0"/>
              <a:t>Economy      1               </a:t>
            </a:r>
            <a:r>
              <a:rPr lang="en-US" altLang="zh-TW" dirty="0" smtClean="0"/>
              <a:t>1               </a:t>
            </a:r>
            <a:r>
              <a:rPr lang="en-US" altLang="zh-TW" dirty="0"/>
              <a:t>0</a:t>
            </a:r>
          </a:p>
          <a:p>
            <a:pPr marL="0" indent="0">
              <a:buNone/>
            </a:pPr>
            <a:r>
              <a:rPr lang="en-US" altLang="zh-TW" dirty="0"/>
              <a:t>Art                  0              1                </a:t>
            </a:r>
            <a:r>
              <a:rPr lang="en-US" altLang="zh-TW" dirty="0" smtClean="0"/>
              <a:t>1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Polity             </a:t>
            </a:r>
            <a:r>
              <a:rPr lang="en-US" altLang="zh-TW" dirty="0" smtClean="0"/>
              <a:t>1               </a:t>
            </a:r>
            <a:r>
              <a:rPr lang="en-US" altLang="zh-TW" dirty="0"/>
              <a:t>0               1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左右括弧 4"/>
          <p:cNvSpPr/>
          <p:nvPr/>
        </p:nvSpPr>
        <p:spPr>
          <a:xfrm>
            <a:off x="1607332" y="1988840"/>
            <a:ext cx="2892660" cy="144016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右括弧 5"/>
          <p:cNvSpPr/>
          <p:nvPr/>
        </p:nvSpPr>
        <p:spPr>
          <a:xfrm>
            <a:off x="1607332" y="4293096"/>
            <a:ext cx="2892660" cy="144016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37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49206" cy="419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b="1" dirty="0" smtClean="0">
                <a:solidFill>
                  <a:schemeClr val="tx1"/>
                </a:solidFill>
              </a:rPr>
              <a:t>EX: </a:t>
            </a:r>
            <a:r>
              <a:rPr lang="en-US" altLang="zh-TW" sz="2800" dirty="0">
                <a:solidFill>
                  <a:schemeClr val="tx1"/>
                </a:solidFill>
              </a:rPr>
              <a:t>Drug-Target Binding Prediction</a:t>
            </a:r>
            <a:endParaRPr lang="en-US" altLang="zh-TW" sz="2600" b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>
              <a:spcAft>
                <a:spcPts val="1200"/>
              </a:spcAft>
              <a:defRPr/>
            </a:pP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</a:rPr>
              <a:t>Multi-label </a:t>
            </a:r>
            <a:r>
              <a:rPr lang="en-US" altLang="zh-TW" sz="4000" dirty="0" err="1">
                <a:solidFill>
                  <a:schemeClr val="accent1">
                    <a:lumMod val="50000"/>
                  </a:schemeClr>
                </a:solidFill>
              </a:rPr>
              <a:t>Classificantion</a:t>
            </a:r>
            <a:endParaRPr lang="en-US" altLang="zh-TW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5</a:t>
            </a:fld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flipH="1">
            <a:off x="6696236" y="2708920"/>
            <a:ext cx="39604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>
            <a:off x="6588224" y="1916832"/>
            <a:ext cx="172819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Instance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1979712" y="4509120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755576" y="5013176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label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5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800" b="1" dirty="0" smtClean="0">
                <a:solidFill>
                  <a:schemeClr val="tx1"/>
                </a:solidFill>
              </a:rPr>
              <a:t>EX: </a:t>
            </a:r>
            <a:endParaRPr lang="en-US" altLang="zh-TW" sz="2600" b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>
              <a:spcAft>
                <a:spcPts val="1200"/>
              </a:spcAft>
              <a:defRPr/>
            </a:pP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</a:rPr>
              <a:t>Heterogeneous Information Networks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8873"/>
            <a:ext cx="4618558" cy="449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5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539552" y="1484784"/>
            <a:ext cx="201622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Meta-path </a:t>
            </a:r>
            <a:r>
              <a:rPr lang="en-US" altLang="zh-TW" dirty="0" err="1" smtClean="0">
                <a:solidFill>
                  <a:schemeClr val="tx1"/>
                </a:solidFill>
              </a:rPr>
              <a:t>Constructure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71800" y="2276872"/>
            <a:ext cx="201622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Meta-path- based Label and Instance Correlation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2040" y="3140968"/>
            <a:ext cx="201622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Training Initialization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4300" y="4797152"/>
            <a:ext cx="201622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Bootstrap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2280" y="3212976"/>
            <a:ext cx="2363535" cy="13321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肘形接點 10"/>
          <p:cNvCxnSpPr/>
          <p:nvPr/>
        </p:nvCxnSpPr>
        <p:spPr>
          <a:xfrm>
            <a:off x="1547664" y="2348880"/>
            <a:ext cx="1224136" cy="360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接點 12"/>
          <p:cNvCxnSpPr>
            <a:endCxn id="7" idx="1"/>
          </p:cNvCxnSpPr>
          <p:nvPr/>
        </p:nvCxnSpPr>
        <p:spPr>
          <a:xfrm>
            <a:off x="3779912" y="3140968"/>
            <a:ext cx="1352128" cy="4320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828316" y="3284984"/>
            <a:ext cx="1728192" cy="10081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Model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2627784" y="3789040"/>
            <a:ext cx="2504256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1692412" y="42930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552280" y="284364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Iterative Inference</a:t>
            </a:r>
            <a:endParaRPr lang="zh-TW" altLang="en-US" dirty="0"/>
          </a:p>
        </p:txBody>
      </p:sp>
      <p:sp>
        <p:nvSpPr>
          <p:cNvPr id="21" name="弧形箭號 (下彎) 20"/>
          <p:cNvSpPr/>
          <p:nvPr/>
        </p:nvSpPr>
        <p:spPr>
          <a:xfrm>
            <a:off x="3131840" y="3950485"/>
            <a:ext cx="1080120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68569" y="4545124"/>
            <a:ext cx="101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Output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549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</a:rPr>
              <a:t>Meta-path-base Correlation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PIPL Algorithm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4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Label and Instance correlation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Label :</a:t>
            </a:r>
          </a:p>
          <a:p>
            <a:r>
              <a:rPr lang="en-US" altLang="zh-TW" dirty="0" smtClean="0"/>
              <a:t>The same gene correlation </a:t>
            </a:r>
          </a:p>
          <a:p>
            <a:r>
              <a:rPr lang="en-US" altLang="zh-TW" dirty="0" smtClean="0"/>
              <a:t>Share similar pathway</a:t>
            </a:r>
          </a:p>
          <a:p>
            <a:r>
              <a:rPr lang="en-US" altLang="zh-TW" dirty="0" smtClean="0"/>
              <a:t>Inter-connected through PPI link</a:t>
            </a:r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Instance:</a:t>
            </a:r>
          </a:p>
          <a:p>
            <a:r>
              <a:rPr lang="en-US" altLang="zh-TW" dirty="0" smtClean="0"/>
              <a:t>Similar side effects</a:t>
            </a:r>
            <a:endParaRPr lang="en-US" altLang="zh-TW" dirty="0"/>
          </a:p>
          <a:p>
            <a:r>
              <a:rPr lang="en-US" altLang="zh-TW" dirty="0" smtClean="0"/>
              <a:t>Chemical ontologies</a:t>
            </a:r>
            <a:endParaRPr lang="en-US" altLang="zh-TW" dirty="0"/>
          </a:p>
          <a:p>
            <a:r>
              <a:rPr lang="en-US" altLang="zh-TW" dirty="0" smtClean="0"/>
              <a:t>Similar substructures (feature)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2354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美式蘇活風</Template>
  <TotalTime>3524</TotalTime>
  <Words>341</Words>
  <Application>Microsoft Office PowerPoint</Application>
  <PresentationFormat>如螢幕大小 (4:3)</PresentationFormat>
  <Paragraphs>156</Paragraphs>
  <Slides>21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Soho</vt:lpstr>
      <vt:lpstr>PowerPoint 簡報</vt:lpstr>
      <vt:lpstr>Outline</vt:lpstr>
      <vt:lpstr>PowerPoint 簡報</vt:lpstr>
      <vt:lpstr>Single-label Classification</vt:lpstr>
      <vt:lpstr>PowerPoint 簡報</vt:lpstr>
      <vt:lpstr>PowerPoint 簡報</vt:lpstr>
      <vt:lpstr>Framework</vt:lpstr>
      <vt:lpstr>Outline</vt:lpstr>
      <vt:lpstr>Label and Instance correlation</vt:lpstr>
      <vt:lpstr>Meta-path-base Correlation</vt:lpstr>
      <vt:lpstr>Outline</vt:lpstr>
      <vt:lpstr>PIPL Algorithm</vt:lpstr>
      <vt:lpstr>PowerPoint 簡報</vt:lpstr>
      <vt:lpstr>PowerPoint 簡報</vt:lpstr>
      <vt:lpstr>Outline</vt:lpstr>
      <vt:lpstr>Experiment</vt:lpstr>
      <vt:lpstr>Evaluation Metrics</vt:lpstr>
      <vt:lpstr>PowerPoint 簡報</vt:lpstr>
      <vt:lpstr>PowerPoint 簡報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252</cp:revision>
  <cp:lastPrinted>2013-06-10T01:09:06Z</cp:lastPrinted>
  <dcterms:created xsi:type="dcterms:W3CDTF">2013-06-08T15:21:02Z</dcterms:created>
  <dcterms:modified xsi:type="dcterms:W3CDTF">2014-05-28T12:13:48Z</dcterms:modified>
</cp:coreProperties>
</file>